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7" r:id="rId3"/>
    <p:sldId id="275" r:id="rId4"/>
    <p:sldId id="276" r:id="rId5"/>
    <p:sldId id="269" r:id="rId6"/>
    <p:sldId id="261" r:id="rId7"/>
    <p:sldId id="271" r:id="rId8"/>
    <p:sldId id="272" r:id="rId9"/>
    <p:sldId id="270" r:id="rId10"/>
    <p:sldId id="263" r:id="rId11"/>
    <p:sldId id="268" r:id="rId12"/>
    <p:sldId id="273" r:id="rId13"/>
    <p:sldId id="262" r:id="rId14"/>
    <p:sldId id="25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A563D-D196-4BE7-9798-3FE856F9C2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6E59FB-C40B-4EC1-85BC-BDB3A4A19D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B04DAF-DB99-4ABE-A9F6-DB5CCCFF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F3DA4-AF54-4E2A-AD41-1174ED8F5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09083E-6481-4FBE-91FA-B89BA74CD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610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8B897-2598-45B1-A3DF-C0F283610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B5A469-D71E-49E7-A5A7-259E54AC1E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26987-750B-4FF5-B41C-7FF916993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F84D0-D454-4A8C-BDC1-1B89905FE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73055-009F-45EB-B0C8-3C814D8D9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8180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41E0C4-E67D-4202-895B-095E51D4CD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97E3F7-31E8-4B81-9BC0-61BE69ED33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CBAC54-4075-4AEB-B044-BE2D9D24F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B6F5C7-07EE-4BAC-B28B-8F792F225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4A983-BF42-4CF6-A0C2-709403877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7784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B0BE3-E3E5-4DD9-8430-7ADFDA017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4791"/>
            <a:ext cx="11305309" cy="7737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74F408-FD2E-4CCB-A42E-79AA402B7DBB}"/>
              </a:ext>
            </a:extLst>
          </p:cNvPr>
          <p:cNvSpPr/>
          <p:nvPr userDrawn="1"/>
        </p:nvSpPr>
        <p:spPr>
          <a:xfrm>
            <a:off x="0" y="1"/>
            <a:ext cx="12192000" cy="768928"/>
          </a:xfrm>
          <a:prstGeom prst="rect">
            <a:avLst/>
          </a:prstGeom>
          <a:solidFill>
            <a:srgbClr val="005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57CFF2-9A11-4731-B5C8-A50A272346A6}"/>
              </a:ext>
            </a:extLst>
          </p:cNvPr>
          <p:cNvSpPr/>
          <p:nvPr userDrawn="1"/>
        </p:nvSpPr>
        <p:spPr>
          <a:xfrm>
            <a:off x="-1" y="6669000"/>
            <a:ext cx="12192000" cy="89593"/>
          </a:xfrm>
          <a:prstGeom prst="rect">
            <a:avLst/>
          </a:prstGeom>
          <a:solidFill>
            <a:srgbClr val="0058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F2AE169-B7BA-464E-AFF4-8049733A74EB}"/>
              </a:ext>
            </a:extLst>
          </p:cNvPr>
          <p:cNvSpPr txBox="1">
            <a:spLocks/>
          </p:cNvSpPr>
          <p:nvPr userDrawn="1"/>
        </p:nvSpPr>
        <p:spPr>
          <a:xfrm>
            <a:off x="443344" y="1078634"/>
            <a:ext cx="11305309" cy="46654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E4B61E7-9622-4E78-BF0F-56C946320E03}"/>
              </a:ext>
            </a:extLst>
          </p:cNvPr>
          <p:cNvSpPr txBox="1">
            <a:spLocks/>
          </p:cNvSpPr>
          <p:nvPr userDrawn="1"/>
        </p:nvSpPr>
        <p:spPr>
          <a:xfrm>
            <a:off x="457200" y="1015365"/>
            <a:ext cx="11305309" cy="4764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sz="2800" dirty="0"/>
              <a:t>Click to edit Master title style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6869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611E1-A079-46AC-940D-CD51BD229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56083-EBB2-468B-A1C5-A2C4EF2775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4C1A3E-FA5F-425A-93D2-BF1401E44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0217D-BFC5-4375-A6D4-726C81827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722BD-B41C-43FB-8200-4905E7200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20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7B5E1-17C8-4FF9-BE35-E4CCFED39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DEBCBA-2883-4143-9512-D6429D696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FDA7B-9E14-4E08-8ED6-1956C70A0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8CA479-6DBA-4B59-8793-9E35FCE8D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F20A9-D811-445D-999A-769D79FC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57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2B43-9680-44AF-8AE3-ABEBABE18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C7675-A6E7-4F0C-BCB5-7D42008130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9C58F3-D9BA-43EB-A218-52CE42FC4B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20998F-33D2-4F61-AA34-AEB25EC9E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B4B346-5477-4812-ADC8-B181D4F6F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6D7B97-563C-4F29-B839-C6033EA8D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912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8FA35-816A-4EC3-92E9-82D7FC973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EE4AA2-77B8-4E77-8CCF-51924DC37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7099D6-B462-4D30-AF86-FD097390E1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F736D4-DC82-42B9-86A5-01629C8537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7897EF-D63F-41C5-9227-53231AB018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205B86-4FED-4EF4-B9E7-FD4B785F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5A7DE6-5ECB-449E-9BE0-C1C2A934B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55C807-69AB-4ED3-A249-7D5DA4A6B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6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6D6A8-137E-434B-B84C-F2CAC4637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0B54C5-52C8-4BA9-8F9F-73983733B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07693B-E5C3-4F0D-A449-0E61AE1A1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D12148-439B-4393-AC3C-799F1B501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003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4FAE18-F074-40A7-88FC-2EA84B581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E8E598-A157-4B5D-8C36-886ECE87F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D74B04-DBC8-4A76-A944-4EBC0EF0C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43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93397-8AEA-4162-B7F0-7BF79994E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4DBFF3-E9D8-44E1-8706-E4617328D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BAACBC-F812-4A86-B315-983496F16D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09E2FA-23CE-4451-B20A-6609E234E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A3A206-FDDF-4EA8-81FB-F55F309EB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E53BF5-2642-4A5A-8494-CC0C10346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467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B280F-0F8A-4F72-9CBC-5C229CFA4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67E3A6-1E59-4E5E-9794-5436BCB8FE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E6A592-C9CB-4396-A4C5-C3C1425005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0C59C-956F-4F0E-B9F6-CB0E03436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81611D-C659-4497-A7EA-4D42C5347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3DDD8F-5FD2-4CE5-BEDF-49FF4BE10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57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132D1D-631C-4368-B5BB-C9F5779EF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66F00-5DE4-4C07-AADA-919AD8322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5DF86C-F98E-4AC3-9CFF-010756EC97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377F0-321C-4F66-B281-0DA264D3F6C0}" type="datetimeFigureOut">
              <a:rPr lang="en-GB" smtClean="0"/>
              <a:t>2020/07/13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941480-5D06-4D19-92AD-5D28539489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172D02-6F34-4D40-BB63-28E7C9E1DB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2F4E-33F0-434C-9CB0-CDF35D7B69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166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lssxgr@mail.sysu.edu.cn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mailto:wj.king1987@hotmail.com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C2763-DFF1-489A-8D90-97D2C7D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1ADA25-306A-455C-BA9A-3B4505F4371D}"/>
              </a:ext>
            </a:extLst>
          </p:cNvPr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A51E03-78D3-4246-A3B6-D38B5E93E527}"/>
              </a:ext>
            </a:extLst>
          </p:cNvPr>
          <p:cNvSpPr txBox="1"/>
          <p:nvPr/>
        </p:nvSpPr>
        <p:spPr>
          <a:xfrm>
            <a:off x="4096512" y="1258107"/>
            <a:ext cx="7278624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姓名：程月华              职称：副研究员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导师资格：否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chyueh@mail.sysu.edu.cn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高教管理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野生动植物管理与保护区建设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CB531C-0E90-413F-B5FB-DE6C9DAA93D9}"/>
              </a:ext>
            </a:extLst>
          </p:cNvPr>
          <p:cNvSpPr txBox="1"/>
          <p:nvPr/>
        </p:nvSpPr>
        <p:spPr>
          <a:xfrm>
            <a:off x="1051560" y="4127901"/>
            <a:ext cx="1083564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探析数学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统计学本科公共教学质量保障体系建设，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数学理论与应用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，中南大学，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2016-3</a:t>
            </a:r>
            <a:endParaRPr 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紧跟时代步伐 弘扬良好学风 创建高水平研究型综合性大学，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教育理论研究与实践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2002.12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项校级高教管理项目，其中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项重点项目；参与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项国家自科项目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篇文章获全国党报好新闻二等奖，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篇调研报告获广东省教育工会优秀论文二、三等奖</a:t>
            </a:r>
            <a:endParaRPr 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图片包含 人, 室内, 对着, 微笑&#10;&#10;描述已自动生成">
            <a:extLst>
              <a:ext uri="{FF2B5EF4-FFF2-40B4-BE49-F238E27FC236}">
                <a16:creationId xmlns:a16="http://schemas.microsoft.com/office/drawing/2014/main" id="{0FBCEA32-1550-48B0-ABDB-4676B8F0F1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322" y="1280160"/>
            <a:ext cx="1714532" cy="2502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37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96512" y="1280332"/>
            <a:ext cx="7278624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姓名：魏蜜     职称：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百人计划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助理教授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导师资格：硕导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weimi555@163.com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根际微生态研究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绿色防控及农业微生物制剂研发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农业资源综合利用与食品安全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44295" y="4453255"/>
            <a:ext cx="965517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以第一作者或独立通讯作者发表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SCI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篇），其中中科院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区论文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篇。</a:t>
            </a:r>
            <a:endParaRPr 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以第一发明人申请国家发明专利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项，已获授权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项，其余正在实质性审查。</a:t>
            </a:r>
            <a:endParaRPr 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主持国家自然科学基金青年项目、中国博士后面上项目、湖北省自然科学基金青年项目、湖北省教育厅青年人才项目各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项。</a:t>
            </a:r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0" y="1461770"/>
            <a:ext cx="2313940" cy="26930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C2763-DFF1-489A-8D90-97D2C7D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1ADA25-306A-455C-BA9A-3B4505F4371D}"/>
              </a:ext>
            </a:extLst>
          </p:cNvPr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A51E03-78D3-4246-A3B6-D38B5E93E527}"/>
              </a:ext>
            </a:extLst>
          </p:cNvPr>
          <p:cNvSpPr txBox="1"/>
          <p:nvPr/>
        </p:nvSpPr>
        <p:spPr>
          <a:xfrm>
            <a:off x="4096512" y="1258107"/>
            <a:ext cx="72786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姓名：樊阳阳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职称：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助理教授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fanyangy@zju.edu.cn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作物虫害检测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光谱与光谱成像分析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CB531C-0E90-413F-B5FB-DE6C9DAA93D9}"/>
              </a:ext>
            </a:extLst>
          </p:cNvPr>
          <p:cNvSpPr txBox="1"/>
          <p:nvPr/>
        </p:nvSpPr>
        <p:spPr>
          <a:xfrm>
            <a:off x="1344167" y="4453128"/>
            <a:ext cx="1070666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Fan Y, Zhang C, Liu Z, et al. Cost-sensitive stacked sparse auto-encoder models to detect striped </a:t>
            </a:r>
            <a:r>
              <a:rPr lang="en-GB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stemborer</a:t>
            </a:r>
            <a:r>
              <a:rPr lang="en-GB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infestation on rice based on hyperspectral imaging[J]. Knowledge-Based Systems, 2019.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Fan Y, Wang T, </a:t>
            </a:r>
            <a:r>
              <a:rPr lang="en-GB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Qiu</a:t>
            </a:r>
            <a:r>
              <a:rPr lang="en-GB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Z, et al. Fast Detection of Striped Stem-Borer (</a:t>
            </a:r>
            <a:r>
              <a:rPr lang="en-GB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Chilo</a:t>
            </a:r>
            <a:r>
              <a:rPr lang="en-GB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suppressalis</a:t>
            </a:r>
            <a:r>
              <a:rPr lang="en-GB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Walker) Infested Rice Seedling Based on Visible/Near-Infrared Hyperspectral Imaging System[J]. Sensors, 2017.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Fan Y </a:t>
            </a:r>
            <a:r>
              <a:rPr lang="en-GB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GB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GB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Qiu</a:t>
            </a:r>
            <a:r>
              <a:rPr lang="en-GB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Z J, Jian C, et al. Identification of Varieties of Dried Red Jujubes with Near-</a:t>
            </a:r>
            <a:r>
              <a:rPr lang="en-GB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InfraredHyperspectral</a:t>
            </a:r>
            <a:r>
              <a:rPr lang="en-GB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Imaging[J]. Spectroscopy &amp; Spectral Analysis</a:t>
            </a:r>
            <a:r>
              <a:rPr lang="en-GB" sz="1600">
                <a:latin typeface="微软雅黑" panose="020B0503020204020204" pitchFamily="34" charset="-122"/>
                <a:ea typeface="微软雅黑" panose="020B0503020204020204" pitchFamily="34" charset="-122"/>
              </a:rPr>
              <a:t>, 2017.</a:t>
            </a:r>
            <a:endParaRPr lang="en-GB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" y="1347579"/>
            <a:ext cx="1811458" cy="262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12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C2763-DFF1-489A-8D90-97D2C7D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1ADA25-306A-455C-BA9A-3B4505F4371D}"/>
              </a:ext>
            </a:extLst>
          </p:cNvPr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B64466-4582-49B9-B237-5D3B14C6DD74}"/>
              </a:ext>
            </a:extLst>
          </p:cNvPr>
          <p:cNvSpPr/>
          <p:nvPr/>
        </p:nvSpPr>
        <p:spPr>
          <a:xfrm>
            <a:off x="1280160" y="1417320"/>
            <a:ext cx="2313432" cy="26334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A51E03-78D3-4246-A3B6-D38B5E93E527}"/>
              </a:ext>
            </a:extLst>
          </p:cNvPr>
          <p:cNvSpPr txBox="1"/>
          <p:nvPr/>
        </p:nvSpPr>
        <p:spPr>
          <a:xfrm>
            <a:off x="4096512" y="1258107"/>
            <a:ext cx="7278624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梁栋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职称：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助理教授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导师资格：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d.liang.leibniz-lsb@tum.de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食品化学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风味与感官科学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功能食品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CB531C-0E90-413F-B5FB-DE6C9DAA93D9}"/>
              </a:ext>
            </a:extLst>
          </p:cNvPr>
          <p:cNvSpPr txBox="1"/>
          <p:nvPr/>
        </p:nvSpPr>
        <p:spPr>
          <a:xfrm>
            <a:off x="1280160" y="4562024"/>
            <a:ext cx="8129016" cy="879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/>
              <a:t>共发表论文</a:t>
            </a:r>
            <a:r>
              <a:rPr lang="en-US" altLang="zh-CN" dirty="0"/>
              <a:t>23</a:t>
            </a:r>
            <a:r>
              <a:rPr lang="zh-CN" altLang="zh-CN" dirty="0"/>
              <a:t>篇，其中第一作者</a:t>
            </a:r>
            <a:r>
              <a:rPr lang="en-US" altLang="zh-CN" dirty="0"/>
              <a:t>7</a:t>
            </a:r>
            <a:r>
              <a:rPr lang="zh-CN" altLang="zh-CN" dirty="0"/>
              <a:t>篇，总引用</a:t>
            </a:r>
            <a:r>
              <a:rPr lang="en-US" altLang="zh-CN" dirty="0"/>
              <a:t>430</a:t>
            </a:r>
            <a:r>
              <a:rPr lang="zh-CN" altLang="zh-CN" dirty="0"/>
              <a:t>次（</a:t>
            </a:r>
            <a:r>
              <a:rPr lang="en-US" altLang="zh-CN" dirty="0"/>
              <a:t>Google</a:t>
            </a:r>
            <a:r>
              <a:rPr lang="zh-CN" altLang="zh-CN" dirty="0"/>
              <a:t>学术）</a:t>
            </a:r>
            <a:endParaRPr 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55B2C6-51D3-4C7C-8287-34BB51613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" y="1417321"/>
            <a:ext cx="2313433" cy="263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612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96512" y="1258107"/>
            <a:ext cx="7278624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姓名：陈宏鑫</a:t>
            </a:r>
            <a:r>
              <a:rPr lang="en-GB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	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职称：助理教授</a:t>
            </a:r>
            <a:r>
              <a:rPr lang="en-GB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	   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导师资格：硕士生导师</a:t>
            </a:r>
            <a:endParaRPr lang="en-GB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邮箱：</a:t>
            </a:r>
            <a:r>
              <a:rPr lang="en-GB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chenhongx@mail.sysu.edu.cn</a:t>
            </a:r>
          </a:p>
          <a:p>
            <a:pPr>
              <a:lnSpc>
                <a:spcPct val="150000"/>
              </a:lnSpc>
            </a:pPr>
            <a:endParaRPr lang="en-GB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研究方向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en-GB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植物病原真菌的致病机理</a:t>
            </a:r>
            <a:endParaRPr lang="en-GB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植物病原真菌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与宿主的互作机理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3270" y="4453255"/>
            <a:ext cx="10699750" cy="1762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科研成果：</a:t>
            </a:r>
            <a:endParaRPr lang="en-GB" altLang="zh-CN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松根白腐菌效应分子的鉴定与功能研究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Chen, et al., 2013, </a:t>
            </a:r>
            <a:r>
              <a:rPr lang="en-US" altLang="zh-CN" sz="1400" dirty="0" err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Mycologia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; </a:t>
            </a:r>
            <a:r>
              <a:rPr lang="en-US" altLang="zh-CN" sz="1400" dirty="0" err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Raffaello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* and Chen*, et al., 2014, Environmental Microbiology; Chen, et al., 2015, Fungal Genetics and Biology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）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开发与完善狐尾草花叶病毒作为小麦和玉米的外缘基因表达载体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（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Bouton</a:t>
            </a:r>
            <a:r>
              <a:rPr lang="zh-CN" altLang="en-US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et al</a:t>
            </a:r>
            <a:r>
              <a:rPr lang="en-GB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.,</a:t>
            </a:r>
            <a:r>
              <a:rPr lang="zh-CN" altLang="en-US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GB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2018,</a:t>
            </a:r>
            <a:r>
              <a:rPr lang="zh-CN" altLang="en-US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GB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Plant</a:t>
            </a:r>
            <a:r>
              <a:rPr lang="zh-CN" altLang="en-US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GB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Physiology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小麦叶斑病菌效应分子、核心基因的鉴定与功能研究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zh-CN" altLang="en-US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待发表、先正达企业项目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C549A1-6B59-444D-98AA-384FFD76F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657" y="1465162"/>
            <a:ext cx="2549487" cy="267813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C2763-DFF1-489A-8D90-97D2C7D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交流学者简介</a:t>
            </a:r>
            <a:endParaRPr lang="en-GB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1ADA25-306A-455C-BA9A-3B4505F4371D}"/>
              </a:ext>
            </a:extLst>
          </p:cNvPr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B64466-4582-49B9-B237-5D3B14C6DD74}"/>
              </a:ext>
            </a:extLst>
          </p:cNvPr>
          <p:cNvSpPr/>
          <p:nvPr/>
        </p:nvSpPr>
        <p:spPr>
          <a:xfrm>
            <a:off x="1280160" y="1417320"/>
            <a:ext cx="2313432" cy="26334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添加照片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A51E03-78D3-4246-A3B6-D38B5E93E527}"/>
              </a:ext>
            </a:extLst>
          </p:cNvPr>
          <p:cNvSpPr txBox="1"/>
          <p:nvPr/>
        </p:nvSpPr>
        <p:spPr>
          <a:xfrm>
            <a:off x="4096512" y="1258107"/>
            <a:ext cx="7278624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姓名：钟晋顺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职称：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Humboldt Postdoc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toral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Fellow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现工作单位：德国杜塞大学和马普植物育种研究所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zhong@mpipz.mpg.de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大麦和小麦的茎端分生组织维持和分化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麦类多年生和单年生生活习性的进化遗传基础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禾本科花序结构的遗传，发育和进化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CB531C-0E90-413F-B5FB-DE6C9DAA93D9}"/>
              </a:ext>
            </a:extLst>
          </p:cNvPr>
          <p:cNvSpPr txBox="1"/>
          <p:nvPr/>
        </p:nvSpPr>
        <p:spPr>
          <a:xfrm>
            <a:off x="1280160" y="4587978"/>
            <a:ext cx="8129016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玉米野生亲缘类群的多倍化进化以及鉴定其潜在的祖先二倍体供体</a:t>
            </a:r>
            <a:endParaRPr 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禾本科早熟禾亚科低温适应性进化的分子基础</a:t>
            </a:r>
            <a:endParaRPr 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花瓣合生和花对称相关基因的进化研究</a:t>
            </a:r>
            <a:endParaRPr 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DA11BA-18DA-4613-BD7D-EF1467AF13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0" t="16283" r="15481" b="29995"/>
          <a:stretch/>
        </p:blipFill>
        <p:spPr>
          <a:xfrm>
            <a:off x="1280160" y="1417320"/>
            <a:ext cx="2313211" cy="263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092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C2763-DFF1-489A-8D90-97D2C7D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1ADA25-306A-455C-BA9A-3B4505F4371D}"/>
              </a:ext>
            </a:extLst>
          </p:cNvPr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A51E03-78D3-4246-A3B6-D38B5E93E527}"/>
              </a:ext>
            </a:extLst>
          </p:cNvPr>
          <p:cNvSpPr txBox="1"/>
          <p:nvPr/>
        </p:nvSpPr>
        <p:spPr>
          <a:xfrm>
            <a:off x="4096512" y="1258107"/>
            <a:ext cx="72786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姓名：谭金芳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职称：教授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导师资格：博士生导师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tanjf7@mail.sysu.edu.cn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植物营养与施肥技术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植物营养与抗病抗虫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CB531C-0E90-413F-B5FB-DE6C9DAA93D9}"/>
              </a:ext>
            </a:extLst>
          </p:cNvPr>
          <p:cNvSpPr txBox="1"/>
          <p:nvPr/>
        </p:nvSpPr>
        <p:spPr>
          <a:xfrm>
            <a:off x="1344168" y="4050792"/>
            <a:ext cx="8129016" cy="1941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首席主持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十三五国家重点研发计划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，发表论文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150</a:t>
            </a: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多篇，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Phytologist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2020, 226. 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Frontiers in Plant Science, 2020, 11.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Molecules, 2019, 24(9).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各发表一篇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获国家科技进步奖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项、国家教学成果奖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项，授权国家发明专利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项，主编教材与专著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部，培养硕士、博士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名。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C:\Users\pc\Desktop\谭学术业绩\谭金芳扫描证件\证件照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126" y="1417320"/>
            <a:ext cx="2095500" cy="2599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5669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C2763-DFF1-489A-8D90-97D2C7D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1ADA25-306A-455C-BA9A-3B4505F4371D}"/>
              </a:ext>
            </a:extLst>
          </p:cNvPr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A51E03-78D3-4246-A3B6-D38B5E93E527}"/>
              </a:ext>
            </a:extLst>
          </p:cNvPr>
          <p:cNvSpPr txBox="1"/>
          <p:nvPr/>
        </p:nvSpPr>
        <p:spPr>
          <a:xfrm>
            <a:off x="2721735" y="792387"/>
            <a:ext cx="9178344" cy="333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姓名：辛国荣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职称：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导师资格：博士导师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lssxgr@mail.sysu.edu.cn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草地农业生态学：</a:t>
            </a:r>
            <a:r>
              <a:rPr lang="zh-CN" altLang="zh-CN" sz="13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3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3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构建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南方农区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“牧草</a:t>
            </a:r>
            <a:r>
              <a:rPr lang="en-US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水稻”草田轮作系统，有效利用冬闲田资源，发展冬季农业模式，解决南方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草地畜牧业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冬季青饲料紧缺问题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同时研究该系统土壤改良及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农田杂草和病虫害防治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的生理生态机制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。（</a:t>
            </a:r>
            <a:r>
              <a:rPr lang="en-US" altLang="zh-CN" sz="13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3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）广东乃至华南地区野生草坪草和牧草种质资源的收集和开发利用</a:t>
            </a:r>
            <a:r>
              <a:rPr lang="zh-CN" altLang="en-US" sz="13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300" kern="1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菌根生态学：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）红树林植物菌根资源及其生理生态学研究，</a:t>
            </a:r>
            <a:r>
              <a:rPr lang="ja-JP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水淹厌氧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和高盐</a:t>
            </a:r>
            <a:r>
              <a:rPr lang="ja-JP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环境条件下</a:t>
            </a:r>
            <a:r>
              <a:rPr lang="en-US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AMF</a:t>
            </a:r>
            <a:r>
              <a:rPr lang="ja-JP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资源的挖掘对未来农业生产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（海水稻）及生态恢复</a:t>
            </a:r>
            <a:r>
              <a:rPr lang="ja-JP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具有重要意义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牧草、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草坪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草、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绿地植物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菌根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真菌互作的生理生态功能及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机制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研究，为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牧草生产、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草坪建植养护</a:t>
            </a:r>
            <a:r>
              <a:rPr lang="zh-CN" altLang="en-US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、及生态恢复</a:t>
            </a:r>
            <a:r>
              <a:rPr lang="zh-CN" altLang="zh-CN" sz="1300" kern="100" dirty="0">
                <a:ea typeface="宋体" panose="02010600030101010101" pitchFamily="2" charset="-122"/>
                <a:cs typeface="Times New Roman" panose="02020603050405020304" pitchFamily="18" charset="0"/>
              </a:rPr>
              <a:t>菌根技术构建提供理论依据。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CB531C-0E90-413F-B5FB-DE6C9DAA93D9}"/>
              </a:ext>
            </a:extLst>
          </p:cNvPr>
          <p:cNvSpPr txBox="1"/>
          <p:nvPr/>
        </p:nvSpPr>
        <p:spPr>
          <a:xfrm>
            <a:off x="555871" y="4082973"/>
            <a:ext cx="11344208" cy="2579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ja-JP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黑麦草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ja-JP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水稻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ja-JP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草田轮作系统，成果获得教育部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</a:t>
            </a:r>
            <a:r>
              <a:rPr lang="ja-JP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年度科技进步一等奖</a:t>
            </a:r>
            <a:r>
              <a:rPr lang="zh-CN" altLang="en-US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ja-JP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ja-JP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年广东省黑麦草冬种面积达到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ja-JP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万亩，产生的直接经济效益约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ja-JP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亿元，利税约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ja-JP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亿元</a:t>
            </a:r>
            <a:r>
              <a:rPr lang="zh-CN" altLang="en-US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GB" sz="1400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主持国家自然科学基金，国家科技重大专项（水专项）和国家</a:t>
            </a:r>
            <a:r>
              <a:rPr lang="en-US" altLang="zh-CN" sz="1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863</a:t>
            </a:r>
            <a:r>
              <a:rPr lang="zh-CN" altLang="zh-CN" sz="1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计划子项目，广东省自然科学基金，广东省农业攻关项目，珠海市科技计划项目等项目</a:t>
            </a:r>
            <a:r>
              <a:rPr lang="en-US" altLang="zh-CN" sz="1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zh-CN" sz="1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余项</a:t>
            </a:r>
            <a:r>
              <a:rPr lang="zh-CN" altLang="en-US" sz="1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Soil tillage </a:t>
            </a:r>
            <a:r>
              <a:rPr lang="zh-CN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＆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Research</a:t>
            </a:r>
            <a:r>
              <a:rPr lang="zh-CN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 and Soil</a:t>
            </a:r>
            <a:r>
              <a:rPr lang="zh-CN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Applied Soil Ecology</a:t>
            </a:r>
            <a:r>
              <a:rPr lang="zh-CN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Weed Science</a:t>
            </a:r>
            <a:r>
              <a:rPr lang="zh-CN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、草地学报、中山大学学报（自然科学版）、热带亚热带植物学报、生态环境学报等期刊发表论文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120</a:t>
            </a:r>
            <a:r>
              <a:rPr lang="zh-CN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余篇</a:t>
            </a:r>
            <a:r>
              <a:rPr lang="zh-CN" altLang="en-US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</a:t>
            </a:r>
            <a:r>
              <a:rPr lang="zh-CN" altLang="en-US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 sz="1400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余篇）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GB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E1E9956-9DD8-47B5-9175-9CDA4D39CA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834" y="967135"/>
            <a:ext cx="1953455" cy="260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528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"/>
            <a:ext cx="11305540" cy="342265"/>
          </a:xfrm>
        </p:spPr>
        <p:txBody>
          <a:bodyPr>
            <a:normAutofit fontScale="90000"/>
          </a:bodyPr>
          <a:lstStyle/>
          <a:p>
            <a:r>
              <a:rPr lang="zh-CN" altLang="en-US" sz="3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农学院教师简介</a:t>
            </a:r>
            <a:endParaRPr lang="en-GB" sz="3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94557" y="958387"/>
            <a:ext cx="7278624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胡建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职称：教授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导师资格：博导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硕导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lsshj@mail.sysu.edu.cn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zh-CN" altLang="en-GB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GB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昆虫细胞免疫的分子机制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GB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腰带长体茧蜂对寄主免疫及发育的调控机制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GB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昆虫的多胚发育</a:t>
            </a:r>
            <a:endParaRPr lang="zh-CN" alt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GB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有机稻田节肢动物群落动态及天敌多样性</a:t>
            </a:r>
            <a:endParaRPr lang="zh-CN" alt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8970" y="4111625"/>
            <a:ext cx="1132903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项目：已主持多项国家自然科学基金项目，目前在研国家重点研发计划子课题和广东省自然科学基金。</a:t>
            </a:r>
            <a:endParaRPr 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论文：研究结果已发表在</a:t>
            </a:r>
            <a:r>
              <a:rPr lang="en-US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Insect Biochemistry and Molecular Biology</a:t>
            </a:r>
            <a:r>
              <a:rPr lang="zh-CN" altLang="en-US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Journal of Innate Immunity</a:t>
            </a:r>
            <a:r>
              <a:rPr lang="zh-CN" altLang="en-US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Developmental and Comparative Immunology</a:t>
            </a:r>
            <a:r>
              <a:rPr lang="zh-CN" altLang="en-US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Insect Science, BMC Genetics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等昆虫学及动物学相关专业期刊。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兼职：昆虫生理生化专业委员会及中国青年昆虫学家委员会委员。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970" y="831850"/>
            <a:ext cx="2676525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C2763-DFF1-489A-8D90-97D2C7D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1ADA25-306A-455C-BA9A-3B4505F4371D}"/>
              </a:ext>
            </a:extLst>
          </p:cNvPr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A51E03-78D3-4246-A3B6-D38B5E93E527}"/>
              </a:ext>
            </a:extLst>
          </p:cNvPr>
          <p:cNvSpPr txBox="1"/>
          <p:nvPr/>
        </p:nvSpPr>
        <p:spPr>
          <a:xfrm>
            <a:off x="4096512" y="1258107"/>
            <a:ext cx="7278624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姓名：史俊鹏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职称：副教授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导师资格：硕士生导师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shijunpeng@cau.edu.cn</a:t>
            </a:r>
            <a:endParaRPr lang="en-GB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作物基因组学（以玉米为代表作物，利用比较基因组学和群体基因组学手段，研究禾本科作物基因组结构的进化特征）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生物信息学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CB531C-0E90-413F-B5FB-DE6C9DAA93D9}"/>
              </a:ext>
            </a:extLst>
          </p:cNvPr>
          <p:cNvSpPr txBox="1"/>
          <p:nvPr/>
        </p:nvSpPr>
        <p:spPr>
          <a:xfrm>
            <a:off x="343638" y="4003428"/>
            <a:ext cx="11522542" cy="255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目前已在国际高水平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</a:t>
            </a:r>
            <a:r>
              <a:rPr lang="zh-C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期刊发表学术论文</a:t>
            </a:r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篇，总引用超过</a:t>
            </a:r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次，其中</a:t>
            </a:r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篇以第一或共同第一作者发表在</a:t>
            </a:r>
            <a:r>
              <a:rPr lang="en-US" altLang="zh-CN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Nature Communications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Nature Genetics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PNAS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Molecular Plant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Current Opinion in Plant Biology</a:t>
            </a:r>
            <a:r>
              <a:rPr lang="zh-C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Plant Journal</a:t>
            </a:r>
            <a:r>
              <a:rPr lang="zh-CN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。代表性论文如下：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Liu H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 J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Cai Z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Huang Y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</a:t>
            </a:r>
            <a:r>
              <a:rPr lang="zh-CN" alt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Evolution and domestication footprints uncovered from the genomes of coix. </a:t>
            </a:r>
            <a:r>
              <a:rPr lang="en-US" altLang="zh-CN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Molecular Plant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2020, </a:t>
            </a:r>
            <a:r>
              <a:rPr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13(2)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295-308.</a:t>
            </a:r>
            <a:endParaRPr lang="en-GB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zh-CN" sz="1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 J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Ma X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Zhang J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</a:t>
            </a:r>
            <a:r>
              <a:rPr lang="zh-CN" alt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Chromosome conformation capture resolved near complete genome assembly of broomcorn millet. </a:t>
            </a:r>
            <a:r>
              <a:rPr lang="en-US" altLang="zh-CN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Nature Communications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2019, </a:t>
            </a:r>
            <a:r>
              <a:rPr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10(1)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464.</a:t>
            </a: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 S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Zhou Y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Chen J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 J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Zhao H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</a:t>
            </a:r>
            <a:r>
              <a:rPr lang="zh-CN" alt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Extensive intraspecific gene order and gene structural variations between Mo17 and other maize genomes. </a:t>
            </a:r>
            <a:r>
              <a:rPr lang="en-US" altLang="zh-CN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Nature Genetics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2018, </a:t>
            </a:r>
            <a:r>
              <a:rPr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50(9)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1289-1295.</a:t>
            </a: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en-US" altLang="zh-CN" sz="1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 J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&amp; Lai J: Patterns of genomic changes with crop domestication and breeding. </a:t>
            </a:r>
            <a:r>
              <a:rPr lang="en-US" altLang="zh-CN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Current Opinion in Plant Biology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2015, </a:t>
            </a:r>
            <a:r>
              <a:rPr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:47-53.</a:t>
            </a:r>
            <a:endParaRPr lang="zh-CN" altLang="zh-CN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Liu H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Shi J</a:t>
            </a:r>
            <a:r>
              <a:rPr lang="en-US" altLang="zh-CN" sz="11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</a:t>
            </a:r>
            <a:r>
              <a:rPr lang="zh-CN" altLang="en-US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 duplication confers enhanced expression of 27-kDa </a:t>
            </a:r>
            <a:r>
              <a:rPr lang="en-US" altLang="zh-CN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γ-zein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endosperm modification in quality protein maize. </a:t>
            </a:r>
            <a:r>
              <a:rPr lang="en-US" altLang="zh-CN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Proceedings of the National Academy of Sciences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2016, </a:t>
            </a:r>
            <a:r>
              <a:rPr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113</a:t>
            </a:r>
            <a:r>
              <a: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:4964-4969.</a:t>
            </a:r>
            <a:endParaRPr lang="zh-CN" altLang="zh-CN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 descr="穿着西装笔挺的男子&#10;&#10;描述已自动生成">
            <a:extLst>
              <a:ext uri="{FF2B5EF4-FFF2-40B4-BE49-F238E27FC236}">
                <a16:creationId xmlns:a16="http://schemas.microsoft.com/office/drawing/2014/main" id="{98DF8D46-769C-004B-B902-FC6E929643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168" y="1280160"/>
            <a:ext cx="1828274" cy="255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00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C2763-DFF1-489A-8D90-97D2C7D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1ADA25-306A-455C-BA9A-3B4505F4371D}"/>
              </a:ext>
            </a:extLst>
          </p:cNvPr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A51E03-78D3-4246-A3B6-D38B5E93E527}"/>
              </a:ext>
            </a:extLst>
          </p:cNvPr>
          <p:cNvSpPr txBox="1"/>
          <p:nvPr/>
        </p:nvSpPr>
        <p:spPr>
          <a:xfrm>
            <a:off x="4096511" y="1258107"/>
            <a:ext cx="7878823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姓名：姜晓谦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职称：副教授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导师资格：硕导（植物保护）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jiangxq7@mail.sysu.edu.cn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土壤磷循环、磷流失评估、控制及缓释磷肥研发 （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新技术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新型土壤修复材料及土壤改良剂研发 （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新材料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智能生态循环农业：生物地球化学循环及农田生态修复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（新方法）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CB531C-0E90-413F-B5FB-DE6C9DAA93D9}"/>
              </a:ext>
            </a:extLst>
          </p:cNvPr>
          <p:cNvSpPr txBox="1"/>
          <p:nvPr/>
        </p:nvSpPr>
        <p:spPr>
          <a:xfrm>
            <a:off x="1191924" y="4303756"/>
            <a:ext cx="983585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科研成果（详情见农学院教师网站）：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发表学术论文二十篇；主持国家自然科学基金委员会青年基金项目（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万）和中国博士后科学基金会一等资助项目；重点参与国家重大水专项、美国农业部等多个项目。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id="{A7CB531C-0E90-413F-B5FB-DE6C9DAA93D9}"/>
              </a:ext>
            </a:extLst>
          </p:cNvPr>
          <p:cNvSpPr txBox="1"/>
          <p:nvPr/>
        </p:nvSpPr>
        <p:spPr>
          <a:xfrm>
            <a:off x="1191924" y="5895548"/>
            <a:ext cx="1015534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欢迎热爱科研、勤奋、有学术追求的学生加入本课题组，鼓励学生高产学术成果及对外交流合作。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1" t="24162" r="22312" b="4579"/>
          <a:stretch/>
        </p:blipFill>
        <p:spPr>
          <a:xfrm>
            <a:off x="1222248" y="1357376"/>
            <a:ext cx="2298192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6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C2763-DFF1-489A-8D90-97D2C7D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1ADA25-306A-455C-BA9A-3B4505F4371D}"/>
              </a:ext>
            </a:extLst>
          </p:cNvPr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B64466-4582-49B9-B237-5D3B14C6DD74}"/>
              </a:ext>
            </a:extLst>
          </p:cNvPr>
          <p:cNvSpPr/>
          <p:nvPr/>
        </p:nvSpPr>
        <p:spPr>
          <a:xfrm>
            <a:off x="1280160" y="1417320"/>
            <a:ext cx="2313432" cy="2633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添加照片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A51E03-78D3-4246-A3B6-D38B5E93E527}"/>
              </a:ext>
            </a:extLst>
          </p:cNvPr>
          <p:cNvSpPr txBox="1"/>
          <p:nvPr/>
        </p:nvSpPr>
        <p:spPr>
          <a:xfrm>
            <a:off x="4096512" y="981371"/>
            <a:ext cx="7278624" cy="3228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姓名：王进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职称：副教授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导师资格：硕士生导师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wj.king1987@hotmail.com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食品过敏与健康管理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食品安全与快速检测技术的研发及应用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绿色新型食品加工技术的研发与应用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植物人造肉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奶饮品的研发及植物基饮食的健康评估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CB531C-0E90-413F-B5FB-DE6C9DAA93D9}"/>
              </a:ext>
            </a:extLst>
          </p:cNvPr>
          <p:cNvSpPr txBox="1"/>
          <p:nvPr/>
        </p:nvSpPr>
        <p:spPr>
          <a:xfrm>
            <a:off x="1868137" y="4038764"/>
            <a:ext cx="9506999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近五年在国际一流期刊发表论文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篇，总影响因子达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，第一或通讯作者发表论文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篇，中科院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JCR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ESI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高被引论文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参与国际重大科研项目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项，经费累计达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多万元。其中，植物奶饮品的研发项目被美国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纽约时报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专题报道，为人类健康提供了有利的保障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担任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Food Chem.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等国际期刊审稿专家，加拿大农业工程学会、美国食品科技学会成员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13" descr="A person wearing a suit and tie smiling at the camera&#10;&#10;Description automatically generated">
            <a:extLst>
              <a:ext uri="{FF2B5EF4-FFF2-40B4-BE49-F238E27FC236}">
                <a16:creationId xmlns:a16="http://schemas.microsoft.com/office/drawing/2014/main" id="{F0CDF384-933F-4F33-B938-9C057CB5F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673" y="1220928"/>
            <a:ext cx="1761227" cy="256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04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WeChat Image_20200705174237"/>
          <p:cNvPicPr>
            <a:picLocks noChangeAspect="1"/>
          </p:cNvPicPr>
          <p:nvPr/>
        </p:nvPicPr>
        <p:blipFill>
          <a:blip r:embed="rId2"/>
          <a:srcRect l="10821" r="13485"/>
          <a:stretch>
            <a:fillRect/>
          </a:stretch>
        </p:blipFill>
        <p:spPr>
          <a:xfrm rot="16200000">
            <a:off x="1123950" y="1579880"/>
            <a:ext cx="2626995" cy="23145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96512" y="1258107"/>
            <a:ext cx="7278624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姓名：苏诗豪</a:t>
            </a:r>
            <a:r>
              <a:rPr lang="en-GB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	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职称：副教授</a:t>
            </a:r>
            <a:r>
              <a:rPr lang="en-GB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	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导师资格：硕士生导师</a:t>
            </a:r>
            <a:endParaRPr lang="en-GB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邮箱：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sushihao@mail2.sysu.edu.cn</a:t>
            </a:r>
            <a:endParaRPr lang="en-GB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GB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研究方向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endParaRPr lang="en-GB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夏堇花型发育的分子解析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夏堇生殖过程的调控机理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岭南</a:t>
            </a: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园艺植物的</a:t>
            </a:r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分子育种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3270" y="4453255"/>
            <a:ext cx="106997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科研成果：</a:t>
            </a:r>
            <a:endParaRPr lang="en-GB" altLang="zh-CN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基于异位表达、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RNA</a:t>
            </a:r>
            <a:r>
              <a:rPr lang="zh-CN" altLang="en-US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干扰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以及基因编辑技术，建立了完善的夏堇花型研究体系（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Xiao et al., 2018, BMC Plant Biology; Su et al., 2017, New Phytologist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）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首次解析了夏堇花朵近轴端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“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花冠颈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”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的功能及其调控分子 （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Xiao et al., 2019, Development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发现了控制墨兰、绿豆等重要园艺植物花型和叶型的多个关键因子（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Guo</a:t>
            </a:r>
            <a:r>
              <a:rPr lang="en-US" altLang="zh-CN" sz="1400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 et al., 2019, BMC Plant Biology; Jiao et al., 2019, Horticulture Research; Su et al., 2018, Horticulture Research; Su et al., 2018, Plant Cell and Physiology</a:t>
            </a:r>
            <a:r>
              <a:rPr lang="zh-CN" altLang="en-GB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C2763-DFF1-489A-8D90-97D2C7DD8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农学院教师简介</a:t>
            </a:r>
            <a:endParaRPr lang="en-GB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1ADA25-306A-455C-BA9A-3B4505F4371D}"/>
              </a:ext>
            </a:extLst>
          </p:cNvPr>
          <p:cNvSpPr/>
          <p:nvPr/>
        </p:nvSpPr>
        <p:spPr>
          <a:xfrm>
            <a:off x="1051560" y="1280160"/>
            <a:ext cx="2468880" cy="2770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A51E03-78D3-4246-A3B6-D38B5E93E527}"/>
              </a:ext>
            </a:extLst>
          </p:cNvPr>
          <p:cNvSpPr txBox="1"/>
          <p:nvPr/>
        </p:nvSpPr>
        <p:spPr>
          <a:xfrm>
            <a:off x="4096512" y="1258107"/>
            <a:ext cx="7278624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周潇峰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职称：副教授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	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导师资格：硕士生导师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邮箱：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zhouxfd@stanford.edu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不可培养细菌系统生物学及合成生物学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细菌细胞周期及不对称分裂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植物益生菌与植物互作机理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CB531C-0E90-413F-B5FB-DE6C9DAA93D9}"/>
              </a:ext>
            </a:extLst>
          </p:cNvPr>
          <p:cNvSpPr txBox="1"/>
          <p:nvPr/>
        </p:nvSpPr>
        <p:spPr>
          <a:xfrm>
            <a:off x="1354050" y="4421193"/>
            <a:ext cx="9609514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科研成果：</a:t>
            </a:r>
            <a:endParaRPr lang="en-GB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目前已经以第一作者在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PNAS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mBio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Molecular Plant-Microbe Interactions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Molecular Plant Pathology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等国际主流微生物及植物病理学期刊发表论文。</a:t>
            </a:r>
            <a:endParaRPr lang="en-GB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 descr="A boy in a striped shirt and smiling at the camera&#10;&#10;Description automatically generated">
            <a:extLst>
              <a:ext uri="{FF2B5EF4-FFF2-40B4-BE49-F238E27FC236}">
                <a16:creationId xmlns:a16="http://schemas.microsoft.com/office/drawing/2014/main" id="{0FD88777-4AF6-4E9F-9C1E-D845E1B464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" y="1434835"/>
            <a:ext cx="2303852" cy="246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199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3289</Words>
  <Application>Microsoft Office PowerPoint</Application>
  <PresentationFormat>Widescreen</PresentationFormat>
  <Paragraphs>160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宋体</vt:lpstr>
      <vt:lpstr>Microsoft YaHei</vt:lpstr>
      <vt:lpstr>Microsoft YaHei</vt:lpstr>
      <vt:lpstr>等线</vt:lpstr>
      <vt:lpstr>Arial</vt:lpstr>
      <vt:lpstr>Calibri</vt:lpstr>
      <vt:lpstr>Calibri Light</vt:lpstr>
      <vt:lpstr>Times New Roman</vt:lpstr>
      <vt:lpstr>Wingdings</vt:lpstr>
      <vt:lpstr>Office Theme</vt:lpstr>
      <vt:lpstr>农学院教师简介</vt:lpstr>
      <vt:lpstr>农学院教师简介</vt:lpstr>
      <vt:lpstr>农学院教师简介</vt:lpstr>
      <vt:lpstr>农学院教师简介</vt:lpstr>
      <vt:lpstr>农学院教师简介</vt:lpstr>
      <vt:lpstr>农学院教师简介</vt:lpstr>
      <vt:lpstr>农学院教师简介</vt:lpstr>
      <vt:lpstr>农学院教师简介</vt:lpstr>
      <vt:lpstr>农学院教师简介</vt:lpstr>
      <vt:lpstr>农学院教师简介</vt:lpstr>
      <vt:lpstr>农学院教师简介</vt:lpstr>
      <vt:lpstr>农学院教师简介</vt:lpstr>
      <vt:lpstr>农学院教师简介</vt:lpstr>
      <vt:lpstr>交流学者简介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农学院教师简介</dc:title>
  <dc:creator>Hongxin</dc:creator>
  <cp:lastModifiedBy>Hongxin</cp:lastModifiedBy>
  <cp:revision>18</cp:revision>
  <dcterms:created xsi:type="dcterms:W3CDTF">2020-07-03T00:57:47Z</dcterms:created>
  <dcterms:modified xsi:type="dcterms:W3CDTF">2020-07-13T01:56:25Z</dcterms:modified>
</cp:coreProperties>
</file>